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0"/>
  </p:notesMasterIdLst>
  <p:sldIdLst>
    <p:sldId id="256" r:id="rId5"/>
    <p:sldId id="260" r:id="rId6"/>
    <p:sldId id="259" r:id="rId7"/>
    <p:sldId id="271" r:id="rId8"/>
    <p:sldId id="294" r:id="rId9"/>
    <p:sldId id="272" r:id="rId10"/>
    <p:sldId id="284" r:id="rId11"/>
    <p:sldId id="285" r:id="rId12"/>
    <p:sldId id="274" r:id="rId13"/>
    <p:sldId id="261" r:id="rId14"/>
    <p:sldId id="277" r:id="rId15"/>
    <p:sldId id="279" r:id="rId16"/>
    <p:sldId id="276" r:id="rId17"/>
    <p:sldId id="287" r:id="rId18"/>
    <p:sldId id="281" r:id="rId19"/>
    <p:sldId id="291" r:id="rId20"/>
    <p:sldId id="295" r:id="rId21"/>
    <p:sldId id="290" r:id="rId22"/>
    <p:sldId id="289" r:id="rId23"/>
    <p:sldId id="275" r:id="rId24"/>
    <p:sldId id="282" r:id="rId25"/>
    <p:sldId id="286" r:id="rId26"/>
    <p:sldId id="292" r:id="rId27"/>
    <p:sldId id="293" r:id="rId28"/>
    <p:sldId id="283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Franklin Gothic" panose="020B0603020102020204" pitchFamily="34" charset="0"/>
      <p:regular r:id="rId32"/>
      <p:bold r:id="rId33"/>
      <p:italic r:id="rId34"/>
      <p:boldItalic r:id="rId35"/>
    </p:embeddedFont>
    <p:embeddedFont>
      <p:font typeface="Franklin Gothic Medium" panose="020B0603020102020204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D9EF898-4AE5-7845-9B7F-AE401C34B391}">
          <p14:sldIdLst>
            <p14:sldId id="256"/>
            <p14:sldId id="260"/>
            <p14:sldId id="259"/>
            <p14:sldId id="271"/>
            <p14:sldId id="294"/>
            <p14:sldId id="272"/>
            <p14:sldId id="284"/>
            <p14:sldId id="285"/>
            <p14:sldId id="274"/>
            <p14:sldId id="261"/>
            <p14:sldId id="277"/>
            <p14:sldId id="279"/>
            <p14:sldId id="276"/>
            <p14:sldId id="287"/>
            <p14:sldId id="281"/>
            <p14:sldId id="291"/>
            <p14:sldId id="295"/>
            <p14:sldId id="290"/>
          </p14:sldIdLst>
        </p14:section>
        <p14:section name="Old slides" id="{37D76B25-36A3-BA48-B53B-32114CBB74A0}">
          <p14:sldIdLst>
            <p14:sldId id="289"/>
            <p14:sldId id="275"/>
            <p14:sldId id="282"/>
            <p14:sldId id="286"/>
            <p14:sldId id="292"/>
            <p14:sldId id="293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86329"/>
  </p:normalViewPr>
  <p:slideViewPr>
    <p:cSldViewPr snapToGrid="0">
      <p:cViewPr varScale="1">
        <p:scale>
          <a:sx n="131" d="100"/>
          <a:sy n="131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45ce8f0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345ce8f0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422df81b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34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Replace 11</a:t>
                </a:r>
                <a:endParaRPr dirty="0"/>
              </a:p>
            </p:txBody>
          </p:sp>
        </mc:Choice>
        <mc:Fallback xmlns="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_0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_1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𝜎_0^2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𝜎_1^2</a:t>
                </a:r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368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0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Replace 11</a:t>
                </a:r>
                <a:endParaRPr dirty="0"/>
              </a:p>
            </p:txBody>
          </p:sp>
        </mc:Choice>
        <mc:Fallback xmlns="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_0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_1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𝜎_0^2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𝜎_1^2</a:t>
                </a:r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Replace 11</a:t>
                </a: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813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4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825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34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35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38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45ce8f0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45ce8f0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Move</a:t>
                </a:r>
                <a:endParaRPr dirty="0"/>
              </a:p>
            </p:txBody>
          </p:sp>
        </mc:Choice>
        <mc:Fallback xmlns="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_0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_1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𝜎_0^2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𝜎_1^2</a:t>
                </a:r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760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23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140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091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22df81b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Replace 11</a:t>
                </a:r>
                <a:endParaRPr dirty="0"/>
              </a:p>
            </p:txBody>
          </p:sp>
        </mc:Choice>
        <mc:Fallback xmlns="">
          <p:sp>
            <p:nvSpPr>
              <p:cNvPr id="99" name="Google Shape;99;g13422df81bf_0_38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-US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Goal is to find the parameters a and b which are closely related to 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_0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,𝜇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_1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𝜎_0^2</a:t>
                </a:r>
                <a:r>
                  <a:rPr lang="en-US" sz="11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1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𝜎_1^2</a:t>
                </a:r>
                <a:r>
                  <a: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Replace 11</a:t>
                </a: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33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the scale of the density plots to see legend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61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92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7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96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0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5ce8f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5ce8f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28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86375" y="22297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dirty="0"/>
              <a:t>ROC Curve Estimation and Fitting Algorithms</a:t>
            </a:r>
            <a:endParaRPr sz="3200" dirty="0">
              <a:solidFill>
                <a:srgbClr val="1A2835"/>
              </a:solidFill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294967295"/>
          </p:nvPr>
        </p:nvSpPr>
        <p:spPr>
          <a:xfrm>
            <a:off x="686375" y="4439141"/>
            <a:ext cx="59958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800" dirty="0">
                <a:solidFill>
                  <a:srgbClr val="1A2835"/>
                </a:solidFill>
              </a:rPr>
              <a:t>08/17/2023</a:t>
            </a:r>
            <a:endParaRPr sz="800" dirty="0">
              <a:solidFill>
                <a:srgbClr val="1A2835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00" y="455500"/>
            <a:ext cx="2191826" cy="1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72EE8-23E1-947A-B8A0-C388EF6D9AEA}"/>
              </a:ext>
            </a:extLst>
          </p:cNvPr>
          <p:cNvSpPr txBox="1"/>
          <p:nvPr/>
        </p:nvSpPr>
        <p:spPr>
          <a:xfrm>
            <a:off x="686375" y="3406052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Gia Smith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University of Virginia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Ph.D. Student Showcase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7849" y="4565000"/>
            <a:ext cx="43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ROC Models</a:t>
            </a: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9030D3-0125-D25F-B88F-70CC0A11B1B0}"/>
                  </a:ext>
                </a:extLst>
              </p:cNvPr>
              <p:cNvSpPr txBox="1"/>
              <p:nvPr/>
            </p:nvSpPr>
            <p:spPr>
              <a:xfrm>
                <a:off x="3533923" y="2587249"/>
                <a:ext cx="6099716" cy="3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𝑆𝑒𝑛𝑠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𝑆𝑝𝑒𝑐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9030D3-0125-D25F-B88F-70CC0A11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23" y="2587249"/>
                <a:ext cx="6099716" cy="374205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A8261E-58F8-D037-2925-5806AE6C4425}"/>
                  </a:ext>
                </a:extLst>
              </p:cNvPr>
              <p:cNvSpPr txBox="1"/>
              <p:nvPr/>
            </p:nvSpPr>
            <p:spPr>
              <a:xfrm>
                <a:off x="4030056" y="1454062"/>
                <a:ext cx="49218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𝑆𝑒𝑛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𝐺𝑟𝑜𝑢𝑝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A8261E-58F8-D037-2925-5806AE6C4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56" y="1454062"/>
                <a:ext cx="4921899" cy="276999"/>
              </a:xfrm>
              <a:prstGeom prst="rect">
                <a:avLst/>
              </a:prstGeom>
              <a:blipFill>
                <a:blip r:embed="rId6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95CC3-D474-3700-4E67-E9049B9C8B78}"/>
                  </a:ext>
                </a:extLst>
              </p:cNvPr>
              <p:cNvSpPr txBox="1"/>
              <p:nvPr/>
            </p:nvSpPr>
            <p:spPr>
              <a:xfrm>
                <a:off x="3142401" y="1715510"/>
                <a:ext cx="6219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𝑆𝑝𝑒𝑐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995CC3-D474-3700-4E67-E9049B9C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01" y="1715510"/>
                <a:ext cx="6219020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8CD5B3C-7DA3-6278-F85F-03E24D248C2F}"/>
              </a:ext>
            </a:extLst>
          </p:cNvPr>
          <p:cNvSpPr txBox="1"/>
          <p:nvPr/>
        </p:nvSpPr>
        <p:spPr>
          <a:xfrm>
            <a:off x="291150" y="1339630"/>
            <a:ext cx="37389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Postulates a linear relationship between the </a:t>
            </a:r>
            <a:r>
              <a:rPr lang="en-US" sz="2000" i="1" dirty="0">
                <a:solidFill>
                  <a:schemeClr val="tx1"/>
                </a:solidFill>
                <a:latin typeface="Franklin Gothic"/>
                <a:sym typeface="Franklin Gothic"/>
              </a:rPr>
              <a:t>quantiles </a:t>
            </a: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of the two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Franklin Gothic"/>
              <a:sym typeface="Frankli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Sensitivity and specificity are linearly related in quantile-quantile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Franklin Gothic"/>
              <a:sym typeface="Frankli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Want to estimate intercept (</a:t>
            </a:r>
            <a:r>
              <a:rPr lang="en-US" sz="2000" dirty="0">
                <a:solidFill>
                  <a:srgbClr val="C00000"/>
                </a:solidFill>
                <a:latin typeface="Franklin Gothic"/>
                <a:sym typeface="Franklin Gothic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) and slope (</a:t>
            </a:r>
            <a:r>
              <a:rPr lang="en-US" sz="2000" dirty="0">
                <a:solidFill>
                  <a:srgbClr val="C00000"/>
                </a:solidFill>
                <a:latin typeface="Franklin Gothic"/>
                <a:sym typeface="Franklin Gothic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Franklin Gothic"/>
                <a:sym typeface="Franklin Gothic"/>
              </a:rPr>
              <a:t>) of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0BDEA-F032-56E3-80D1-BCAD83804D46}"/>
                  </a:ext>
                </a:extLst>
              </p:cNvPr>
              <p:cNvSpPr txBox="1"/>
              <p:nvPr/>
            </p:nvSpPr>
            <p:spPr>
              <a:xfrm>
                <a:off x="3533923" y="3925348"/>
                <a:ext cx="6099716" cy="3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𝑆𝑒𝑛𝑠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𝑆𝑝𝑒𝑐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0BDEA-F032-56E3-80D1-BCAD8380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923" y="3925348"/>
                <a:ext cx="6099716" cy="374205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5DF54-A2D9-D0FF-B7F6-B5EE1A3C2FCC}"/>
                  </a:ext>
                </a:extLst>
              </p:cNvPr>
              <p:cNvSpPr txBox="1"/>
              <p:nvPr/>
            </p:nvSpPr>
            <p:spPr>
              <a:xfrm>
                <a:off x="2808633" y="3587118"/>
                <a:ext cx="6099716" cy="3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B5DF54-A2D9-D0FF-B7F6-B5EE1A3C2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33" y="3587118"/>
                <a:ext cx="6099716" cy="374205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F62BC-163F-FA17-7A8C-6FED296F1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164"/>
          <a:stretch/>
        </p:blipFill>
        <p:spPr>
          <a:xfrm>
            <a:off x="139635" y="542843"/>
            <a:ext cx="9004365" cy="40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7849" y="4565000"/>
            <a:ext cx="43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ROC Models:  Bi-normal model</a:t>
            </a: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0158A-22C2-7D49-9E1A-BD9FF9637410}"/>
                  </a:ext>
                </a:extLst>
              </p:cNvPr>
              <p:cNvSpPr txBox="1"/>
              <p:nvPr/>
            </p:nvSpPr>
            <p:spPr>
              <a:xfrm>
                <a:off x="686375" y="2526631"/>
                <a:ext cx="5205768" cy="918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0158A-22C2-7D49-9E1A-BD9FF963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5" y="2526631"/>
                <a:ext cx="5205768" cy="918970"/>
              </a:xfrm>
              <a:prstGeom prst="rect">
                <a:avLst/>
              </a:prstGeom>
              <a:blipFill>
                <a:blip r:embed="rId5"/>
                <a:stretch>
                  <a:fillRect l="-1460" t="-105405" r="-1460" b="-1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413EC7-5559-A20D-489C-2E373636D8DB}"/>
                  </a:ext>
                </a:extLst>
              </p:cNvPr>
              <p:cNvSpPr txBox="1"/>
              <p:nvPr/>
            </p:nvSpPr>
            <p:spPr>
              <a:xfrm>
                <a:off x="225083" y="3628803"/>
                <a:ext cx="5295767" cy="918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𝑅𝑒𝑝𝑎𝑟𝑎𝑚𝑒𝑡𝑒𝑟𝑖𝑧𝑒𝑑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413EC7-5559-A20D-489C-2E373636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3" y="3628803"/>
                <a:ext cx="5295767" cy="918970"/>
              </a:xfrm>
              <a:prstGeom prst="rect">
                <a:avLst/>
              </a:prstGeom>
              <a:blipFill>
                <a:blip r:embed="rId6"/>
                <a:stretch>
                  <a:fillRect t="-105405" b="-1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/>
              <p:nvPr/>
            </p:nvSpPr>
            <p:spPr>
              <a:xfrm>
                <a:off x="4699587" y="1151265"/>
                <a:ext cx="4764504" cy="83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87" y="1151265"/>
                <a:ext cx="4764504" cy="838756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BDF8A-C353-183F-3F1D-23690E5C8616}"/>
                  </a:ext>
                </a:extLst>
              </p:cNvPr>
              <p:cNvSpPr txBox="1"/>
              <p:nvPr/>
            </p:nvSpPr>
            <p:spPr>
              <a:xfrm>
                <a:off x="225083" y="1301131"/>
                <a:ext cx="4694341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Bi-normal model says that after some monotonic transformation, say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the data are normally distributed.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BDF8A-C353-183F-3F1D-23690E5C8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3" y="1301131"/>
                <a:ext cx="4694341" cy="769441"/>
              </a:xfrm>
              <a:prstGeom prst="rect">
                <a:avLst/>
              </a:prstGeom>
              <a:blipFill>
                <a:blip r:embed="rId8"/>
                <a:stretch>
                  <a:fillRect l="-2965" t="-9677" r="-24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C1F0C-6244-0D6D-0592-98AEC69E9753}"/>
                  </a:ext>
                </a:extLst>
              </p:cNvPr>
              <p:cNvSpPr txBox="1"/>
              <p:nvPr/>
            </p:nvSpPr>
            <p:spPr>
              <a:xfrm>
                <a:off x="4913203" y="1501185"/>
                <a:ext cx="7429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C1F0C-6244-0D6D-0592-98AEC69E9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203" y="1501185"/>
                <a:ext cx="74296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B8D2AD3-6155-5FC9-2218-E2273F4CFAAE}"/>
              </a:ext>
            </a:extLst>
          </p:cNvPr>
          <p:cNvSpPr txBox="1"/>
          <p:nvPr/>
        </p:nvSpPr>
        <p:spPr>
          <a:xfrm>
            <a:off x="6571125" y="2485228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Data</a:t>
            </a:r>
            <a:r>
              <a:rPr lang="en-US" sz="1600" b="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Parameters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F731B-812E-4757-50F9-BEEF1F74486C}"/>
              </a:ext>
            </a:extLst>
          </p:cNvPr>
          <p:cNvSpPr txBox="1"/>
          <p:nvPr/>
        </p:nvSpPr>
        <p:spPr>
          <a:xfrm>
            <a:off x="6571125" y="3717428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ROC Parameters</a:t>
            </a:r>
            <a:endParaRPr lang="en-US" sz="1600" dirty="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8671F-8D9F-C55B-47FE-3C4682C6B6FD}"/>
              </a:ext>
            </a:extLst>
          </p:cNvPr>
          <p:cNvSpPr txBox="1"/>
          <p:nvPr/>
        </p:nvSpPr>
        <p:spPr>
          <a:xfrm>
            <a:off x="6153856" y="2773826"/>
            <a:ext cx="2664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Maximum Likelihood Estimation</a:t>
            </a:r>
          </a:p>
          <a:p>
            <a:pPr algn="ctr"/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often 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1A819-D328-61E3-B8EC-1B4020AEEC77}"/>
              </a:ext>
            </a:extLst>
          </p:cNvPr>
          <p:cNvSpPr txBox="1"/>
          <p:nvPr/>
        </p:nvSpPr>
        <p:spPr>
          <a:xfrm>
            <a:off x="6135422" y="3982212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Maximum Likelihood Estimation</a:t>
            </a:r>
          </a:p>
          <a:p>
            <a:pPr algn="ctr"/>
            <a:r>
              <a:rPr lang="en-US" u="sng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sometimes</a:t>
            </a:r>
            <a:r>
              <a:rPr lang="en-US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2835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1"/>
      <p:bldP spid="11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6375" y="20798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00" dirty="0">
                <a:solidFill>
                  <a:srgbClr val="1A2835"/>
                </a:solidFill>
              </a:rPr>
              <a:t>Fitting Algorithms</a:t>
            </a: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802250" y="30492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79650" y="152162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 dirty="0">
                <a:solidFill>
                  <a:srgbClr val="E57200"/>
                </a:solidFill>
              </a:rPr>
              <a:t>03.</a:t>
            </a:r>
            <a:endParaRPr sz="3220" b="0" dirty="0">
              <a:solidFill>
                <a:srgbClr val="E57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7849" y="4565000"/>
            <a:ext cx="43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Fitting Algorithms</a:t>
            </a: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DDDC4-C824-8B74-5A88-E9F036D82D40}"/>
              </a:ext>
            </a:extLst>
          </p:cNvPr>
          <p:cNvSpPr txBox="1"/>
          <p:nvPr/>
        </p:nvSpPr>
        <p:spPr>
          <a:xfrm>
            <a:off x="743287" y="1301131"/>
            <a:ext cx="765742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Fitting Algorithms for Estimating Data and ROC Parameters</a:t>
            </a:r>
          </a:p>
          <a:p>
            <a:pPr algn="l"/>
            <a:endParaRPr lang="en-US" sz="1800" b="1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Maximum likelihood estimation is straightforward but is hard to implement (or fails) when the likelihood surface is not convex.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Various versions of Gradient Descent (GD) might solve this problem</a:t>
            </a:r>
          </a:p>
          <a:p>
            <a:pPr algn="l"/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Variations we are exploring: </a:t>
            </a:r>
          </a:p>
          <a:p>
            <a:pPr lvl="8"/>
            <a:r>
              <a:rPr lang="en-US" sz="1800" dirty="0">
                <a:solidFill>
                  <a:schemeClr val="tx1"/>
                </a:solidFill>
                <a:latin typeface="Söhne"/>
              </a:rPr>
              <a:t>	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Vanilla-flavored Gradient Descent</a:t>
            </a:r>
          </a:p>
          <a:p>
            <a:pPr lvl="8"/>
            <a:r>
              <a:rPr lang="en-US" sz="1800" dirty="0">
                <a:solidFill>
                  <a:schemeClr val="tx1"/>
                </a:solidFill>
                <a:latin typeface="Söhne"/>
              </a:rPr>
              <a:t>	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Stochastic </a:t>
            </a:r>
            <a:r>
              <a:rPr lang="en-US" sz="1800" dirty="0">
                <a:solidFill>
                  <a:schemeClr val="tx1"/>
                </a:solidFill>
                <a:latin typeface="Söhne"/>
              </a:rPr>
              <a:t>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radient Descent (SGD) with/out Mini-Batching</a:t>
            </a:r>
          </a:p>
          <a:p>
            <a:pPr lvl="8"/>
            <a:r>
              <a:rPr lang="en-US" sz="1800" dirty="0">
                <a:solidFill>
                  <a:schemeClr val="tx1"/>
                </a:solidFill>
                <a:latin typeface="Söhne"/>
              </a:rPr>
              <a:t>	SGD with Enhancement such as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Momentum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827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6375" y="20798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00" dirty="0">
                <a:solidFill>
                  <a:srgbClr val="1A2835"/>
                </a:solidFill>
              </a:rPr>
              <a:t>Final Thoughts</a:t>
            </a: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802250" y="30492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79650" y="152162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 dirty="0">
                <a:solidFill>
                  <a:srgbClr val="E57200"/>
                </a:solidFill>
              </a:rPr>
              <a:t>04.</a:t>
            </a:r>
            <a:endParaRPr sz="3220" b="0" dirty="0">
              <a:solidFill>
                <a:srgbClr val="E57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7059D-1F9D-3249-BC26-D3BC8282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70" y="0"/>
            <a:ext cx="73708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08C47-ED63-2B02-E4D4-69726930D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70" y="0"/>
            <a:ext cx="73708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6375" y="20798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00" dirty="0">
                <a:solidFill>
                  <a:srgbClr val="1A2835"/>
                </a:solidFill>
              </a:rPr>
              <a:t>Questions?</a:t>
            </a: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802250" y="30492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B8D5F-BA8D-9898-248E-211A973B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4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DB553-C779-CA42-AC5B-1DA03DE4A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743" y="0"/>
            <a:ext cx="5740607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CEC520-0585-B2CC-D6B8-3DEB0D032B64}"/>
              </a:ext>
            </a:extLst>
          </p:cNvPr>
          <p:cNvSpPr txBox="1"/>
          <p:nvPr/>
        </p:nvSpPr>
        <p:spPr>
          <a:xfrm>
            <a:off x="237858" y="739565"/>
            <a:ext cx="453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SF Pro Text"/>
              </a:rPr>
              <a:t>Cancer Serum Biomarker Data</a:t>
            </a:r>
          </a:p>
          <a:p>
            <a:endParaRPr lang="en-US" sz="2000" b="1" i="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Cancer Antigen 199 (CA199)</a:t>
            </a:r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SF Pro Text"/>
              </a:rPr>
              <a:t>Pancreatic Cancer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141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90 cases (Orange)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SF Pro Text"/>
              </a:rPr>
              <a:t>51 </a:t>
            </a:r>
            <a:r>
              <a:rPr lang="en-US" sz="2000" dirty="0">
                <a:latin typeface="SF Pro Text"/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  <a:latin typeface="SF Pro Text"/>
              </a:rPr>
              <a:t>ontrol (Blue)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SF Pro Text"/>
              </a:rPr>
              <a:t>Wieand</a:t>
            </a:r>
            <a:r>
              <a:rPr lang="en-US" sz="1800" dirty="0">
                <a:solidFill>
                  <a:srgbClr val="000000"/>
                </a:solidFill>
                <a:effectLst/>
                <a:latin typeface="SF Pro Text"/>
              </a:rPr>
              <a:t> et al. (1989)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F Pro Text"/>
              </a:rPr>
              <a:t>   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SF Pro Text"/>
              </a:rPr>
              <a:t>Biometrika</a:t>
            </a:r>
            <a:r>
              <a:rPr lang="en-US" sz="1800" dirty="0">
                <a:solidFill>
                  <a:srgbClr val="000000"/>
                </a:solidFill>
                <a:effectLst/>
                <a:latin typeface="SF Pro Text"/>
              </a:rPr>
              <a:t> 76(3):585-592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C80037-120B-D9D4-F52B-9FC196E8A273}"/>
              </a:ext>
            </a:extLst>
          </p:cNvPr>
          <p:cNvCxnSpPr>
            <a:cxnSpLocks/>
          </p:cNvCxnSpPr>
          <p:nvPr/>
        </p:nvCxnSpPr>
        <p:spPr>
          <a:xfrm flipH="1">
            <a:off x="6066692" y="1072662"/>
            <a:ext cx="5099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398D22-2A1C-AAB2-6890-F4BD846C29E0}"/>
              </a:ext>
            </a:extLst>
          </p:cNvPr>
          <p:cNvSpPr txBox="1"/>
          <p:nvPr/>
        </p:nvSpPr>
        <p:spPr>
          <a:xfrm>
            <a:off x="6669084" y="918773"/>
            <a:ext cx="120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2.75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728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635125" y="1224125"/>
            <a:ext cx="68292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dirty="0">
                <a:solidFill>
                  <a:srgbClr val="1A2835"/>
                </a:solidFill>
              </a:rPr>
              <a:t>What is a ROC Curve?</a:t>
            </a:r>
            <a:endParaRPr sz="3220" dirty="0">
              <a:solidFill>
                <a:srgbClr val="1A2835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79650" y="122412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>
                <a:solidFill>
                  <a:srgbClr val="E57200"/>
                </a:solidFill>
              </a:rPr>
              <a:t>01.</a:t>
            </a:r>
            <a:endParaRPr sz="3220" b="0">
              <a:solidFill>
                <a:srgbClr val="E57200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1635125" y="1990800"/>
            <a:ext cx="68292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dirty="0">
                <a:solidFill>
                  <a:srgbClr val="1A2835"/>
                </a:solidFill>
              </a:rPr>
              <a:t>ROC Models</a:t>
            </a:r>
            <a:endParaRPr sz="3220" dirty="0">
              <a:solidFill>
                <a:srgbClr val="1A2835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9650" y="1990800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>
                <a:solidFill>
                  <a:srgbClr val="E57200"/>
                </a:solidFill>
              </a:rPr>
              <a:t>02.</a:t>
            </a:r>
            <a:endParaRPr sz="3220" b="0">
              <a:solidFill>
                <a:srgbClr val="E57200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635125" y="2757475"/>
            <a:ext cx="68292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Fitting Algorithms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679650" y="275747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>
                <a:solidFill>
                  <a:srgbClr val="E57200"/>
                </a:solidFill>
              </a:rPr>
              <a:t>03.</a:t>
            </a:r>
            <a:endParaRPr sz="3220" b="0">
              <a:solidFill>
                <a:srgbClr val="E57200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635125" y="3524150"/>
            <a:ext cx="68292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dirty="0">
                <a:solidFill>
                  <a:srgbClr val="1A2835"/>
                </a:solidFill>
              </a:rPr>
              <a:t>Final Thoughts</a:t>
            </a:r>
            <a:endParaRPr sz="3220" dirty="0">
              <a:solidFill>
                <a:srgbClr val="1A2835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79650" y="3524150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>
                <a:solidFill>
                  <a:srgbClr val="E57200"/>
                </a:solidFill>
              </a:rPr>
              <a:t>04.</a:t>
            </a:r>
            <a:endParaRPr sz="3220" b="0">
              <a:solidFill>
                <a:srgbClr val="E57200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686375" y="616450"/>
            <a:ext cx="77733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 dirty="0">
                <a:solidFill>
                  <a:srgbClr val="1A2835"/>
                </a:solidFill>
              </a:rPr>
              <a:t>Agenda</a:t>
            </a:r>
            <a:endParaRPr sz="1600" dirty="0">
              <a:solidFill>
                <a:srgbClr val="1A283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7849" y="4565000"/>
            <a:ext cx="43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20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Complexity of ROC Models</a:t>
            </a: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A3352A-74BB-CBB8-B69C-1E4C253A330A}"/>
                  </a:ext>
                </a:extLst>
              </p:cNvPr>
              <p:cNvSpPr txBox="1"/>
              <p:nvPr/>
            </p:nvSpPr>
            <p:spPr>
              <a:xfrm>
                <a:off x="2224828" y="1569445"/>
                <a:ext cx="4694341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Bi-normal ROC model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 monotonic transformation such that,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A3352A-74BB-CBB8-B69C-1E4C253A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28" y="1569445"/>
                <a:ext cx="4694341" cy="769441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/>
              <p:nvPr/>
            </p:nvSpPr>
            <p:spPr>
              <a:xfrm>
                <a:off x="2189747" y="2592518"/>
                <a:ext cx="4764504" cy="52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),…,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)~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747" y="2592518"/>
                <a:ext cx="4764504" cy="529825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2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21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09F641-A792-EF86-FCBC-B797344F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CE959-ACC1-1C8E-C6B1-E7406113B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69" b="21281"/>
          <a:stretch/>
        </p:blipFill>
        <p:spPr>
          <a:xfrm>
            <a:off x="620574" y="351443"/>
            <a:ext cx="7902851" cy="4440614"/>
          </a:xfrm>
          <a:prstGeom prst="rect">
            <a:avLst/>
          </a:prstGeom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63127-CAF5-B5F1-0B57-E8EFE3087B1B}"/>
              </a:ext>
            </a:extLst>
          </p:cNvPr>
          <p:cNvSpPr txBox="1"/>
          <p:nvPr/>
        </p:nvSpPr>
        <p:spPr>
          <a:xfrm>
            <a:off x="2426284" y="465082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Normal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04091-DF60-69D5-5F0A-F360895CDCEA}"/>
              </a:ext>
            </a:extLst>
          </p:cNvPr>
          <p:cNvSpPr txBox="1"/>
          <p:nvPr/>
        </p:nvSpPr>
        <p:spPr>
          <a:xfrm>
            <a:off x="6050945" y="465082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Exponentiated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CC3A8-8ABB-4E00-322C-346AE3F2B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149" y="1119249"/>
            <a:ext cx="871501" cy="474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F71E3-70D4-7095-41CC-5782AA22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435" y="1119249"/>
            <a:ext cx="871501" cy="4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22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FA07C-DE76-FDE0-715A-66E49363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885" y="152400"/>
            <a:ext cx="5102230" cy="483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C156B-F961-98DA-A4FA-289566DA9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549" y="2852057"/>
            <a:ext cx="532983" cy="2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1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FA07C-DE76-FDE0-715A-66E4936318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723968" y="498389"/>
            <a:ext cx="8017635" cy="38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7849" y="4565000"/>
            <a:ext cx="43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 dirty="0">
                <a:solidFill>
                  <a:srgbClr val="1A2835"/>
                </a:solidFill>
              </a:rPr>
              <a:t>ROC Models:  Bi-normal model</a:t>
            </a:r>
          </a:p>
        </p:txBody>
      </p:sp>
      <p:sp>
        <p:nvSpPr>
          <p:cNvPr id="105" name="Google Shape;105;p1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064C3-13FE-EC69-EED7-74C27DD208BD}"/>
                  </a:ext>
                </a:extLst>
              </p:cNvPr>
              <p:cNvSpPr txBox="1"/>
              <p:nvPr/>
            </p:nvSpPr>
            <p:spPr>
              <a:xfrm>
                <a:off x="921434" y="4135605"/>
                <a:ext cx="7441809" cy="494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   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latin typeface="Franklin Gothic Medium" panose="020B0603020102020204" pitchFamily="34" charset="0"/>
                  </a:rPr>
                  <a:t>Otherwise, it is not so simple!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064C3-13FE-EC69-EED7-74C27DD20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34" y="4135605"/>
                <a:ext cx="7441809" cy="494046"/>
              </a:xfrm>
              <a:prstGeom prst="rect">
                <a:avLst/>
              </a:prstGeom>
              <a:blipFill>
                <a:blip r:embed="rId5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0158A-22C2-7D49-9E1A-BD9FF9637410}"/>
                  </a:ext>
                </a:extLst>
              </p:cNvPr>
              <p:cNvSpPr txBox="1"/>
              <p:nvPr/>
            </p:nvSpPr>
            <p:spPr>
              <a:xfrm>
                <a:off x="721545" y="2438901"/>
                <a:ext cx="5205768" cy="918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0158A-22C2-7D49-9E1A-BD9FF963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45" y="2438901"/>
                <a:ext cx="5205768" cy="918970"/>
              </a:xfrm>
              <a:prstGeom prst="rect">
                <a:avLst/>
              </a:prstGeom>
              <a:blipFill>
                <a:blip r:embed="rId6"/>
                <a:stretch>
                  <a:fillRect l="-1217" t="-108219" r="-1703" b="-1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413EC7-5559-A20D-489C-2E373636D8DB}"/>
                  </a:ext>
                </a:extLst>
              </p:cNvPr>
              <p:cNvSpPr txBox="1"/>
              <p:nvPr/>
            </p:nvSpPr>
            <p:spPr>
              <a:xfrm>
                <a:off x="-90444" y="3210621"/>
                <a:ext cx="5295767" cy="918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𝑅𝑒𝑝𝑎𝑟𝑎𝑚𝑒𝑡𝑒𝑟𝑖𝑧𝑒𝑑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413EC7-5559-A20D-489C-2E373636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44" y="3210621"/>
                <a:ext cx="5295767" cy="918970"/>
              </a:xfrm>
              <a:prstGeom prst="rect">
                <a:avLst/>
              </a:prstGeom>
              <a:blipFill>
                <a:blip r:embed="rId7"/>
                <a:stretch>
                  <a:fillRect t="-106849" b="-1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/>
              <p:nvPr/>
            </p:nvSpPr>
            <p:spPr>
              <a:xfrm>
                <a:off x="4699587" y="1151265"/>
                <a:ext cx="4764504" cy="83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2451C-B76C-9856-2256-2B8A39F2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87" y="1151265"/>
                <a:ext cx="4764504" cy="838756"/>
              </a:xfrm>
              <a:prstGeom prst="rect">
                <a:avLst/>
              </a:prstGeom>
              <a:blipFill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BDF8A-C353-183F-3F1D-23690E5C8616}"/>
                  </a:ext>
                </a:extLst>
              </p:cNvPr>
              <p:cNvSpPr txBox="1"/>
              <p:nvPr/>
            </p:nvSpPr>
            <p:spPr>
              <a:xfrm>
                <a:off x="225083" y="1301131"/>
                <a:ext cx="4694341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</a:t>
                </a:r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Bi-normal model says that after some monotonic transformation, say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the data are normally distributed.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BDF8A-C353-183F-3F1D-23690E5C8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3" y="1301131"/>
                <a:ext cx="4694341" cy="769441"/>
              </a:xfrm>
              <a:prstGeom prst="rect">
                <a:avLst/>
              </a:prstGeom>
              <a:blipFill>
                <a:blip r:embed="rId9"/>
                <a:stretch>
                  <a:fillRect l="-2965" t="-9677" r="-24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C1F0C-6244-0D6D-0592-98AEC69E9753}"/>
                  </a:ext>
                </a:extLst>
              </p:cNvPr>
              <p:cNvSpPr txBox="1"/>
              <p:nvPr/>
            </p:nvSpPr>
            <p:spPr>
              <a:xfrm>
                <a:off x="4913203" y="1501185"/>
                <a:ext cx="7429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FC1F0C-6244-0D6D-0592-98AEC69E9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203" y="1501185"/>
                <a:ext cx="7429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B8D2AD3-6155-5FC9-2218-E2273F4CFAAE}"/>
              </a:ext>
            </a:extLst>
          </p:cNvPr>
          <p:cNvSpPr txBox="1"/>
          <p:nvPr/>
        </p:nvSpPr>
        <p:spPr>
          <a:xfrm>
            <a:off x="6564091" y="2377344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mbria Math" panose="02040503050406030204" pitchFamily="18" charset="0"/>
              </a:rPr>
              <a:t>Data Parameters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F731B-812E-4757-50F9-BEEF1F74486C}"/>
              </a:ext>
            </a:extLst>
          </p:cNvPr>
          <p:cNvSpPr txBox="1"/>
          <p:nvPr/>
        </p:nvSpPr>
        <p:spPr>
          <a:xfrm>
            <a:off x="6487437" y="3188594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mbria Math" panose="02040503050406030204" pitchFamily="18" charset="0"/>
              </a:rPr>
              <a:t>ROC Parameters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8671F-8D9F-C55B-47FE-3C4682C6B6FD}"/>
              </a:ext>
            </a:extLst>
          </p:cNvPr>
          <p:cNvSpPr txBox="1"/>
          <p:nvPr/>
        </p:nvSpPr>
        <p:spPr>
          <a:xfrm>
            <a:off x="5904597" y="2715898"/>
            <a:ext cx="3118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Maximum likelihood estimation 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1A819-D328-61E3-B8EC-1B4020AEEC77}"/>
              </a:ext>
            </a:extLst>
          </p:cNvPr>
          <p:cNvSpPr txBox="1"/>
          <p:nvPr/>
        </p:nvSpPr>
        <p:spPr>
          <a:xfrm>
            <a:off x="5121745" y="3520634"/>
            <a:ext cx="4022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Maximum likelihood estimation </a:t>
            </a:r>
            <a:r>
              <a:rPr lang="en-US" u="sng" dirty="0">
                <a:latin typeface="Franklin Gothic Medium" panose="020B0603020102020204" pitchFamily="34" charset="0"/>
              </a:rPr>
              <a:t>sometimes</a:t>
            </a:r>
            <a:r>
              <a:rPr lang="en-US" dirty="0">
                <a:latin typeface="Franklin Gothic Medium" panose="020B0603020102020204" pitchFamily="34" charset="0"/>
              </a:rPr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152466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D3162D-E47A-9244-E1B6-48EBF57BB462}"/>
              </a:ext>
            </a:extLst>
          </p:cNvPr>
          <p:cNvSpPr txBox="1"/>
          <p:nvPr/>
        </p:nvSpPr>
        <p:spPr>
          <a:xfrm>
            <a:off x="1021277" y="317875"/>
            <a:ext cx="642455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Initialize Parameters: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Set initial means (mu) and standard deviations (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Söhne"/>
              </a:rPr>
              <a:t>sd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) for two populations.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Compute True Parameters: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Calculate parameters 'a' and 'b' based on true population values.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Generate Data: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Generate data for populations x0 and x1.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Set Hyperparameters: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Define learning rate (alpha), tolerance (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Söhne"/>
              </a:rPr>
              <a:t>tol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), iterations (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Söhne"/>
              </a:rPr>
              <a:t>iter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), batch sizes, and momentum coefficient.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Initialize Count and Parameters: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Initialize iteration count and parameter estimates.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Loop Over Batch Sizes: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For each batch size, perform the following steps: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Initialize Batch Indices: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 Split data into batches and calculate batch indices.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Initialize Loss Vectors: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 Create vectors to store loss values.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Loop Over Iterations: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1600200" lvl="3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For each iteration, update parameter estimates and calculate losses for both populations.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Store losses in respective vectors.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Check for convergence and update count.</a:t>
            </a:r>
          </a:p>
          <a:p>
            <a:pPr marL="1600200" lvl="3" indent="-22860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Check for non-convergence.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Create Loss Data Frame: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100" b="0" i="0" dirty="0">
                <a:solidFill>
                  <a:schemeClr val="tx1"/>
                </a:solidFill>
                <a:effectLst/>
                <a:latin typeface="Söhne"/>
              </a:rPr>
              <a:t>Create a data frame to store loss data over epochs and batch sizes.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solidFill>
                  <a:schemeClr val="tx1"/>
                </a:solidFill>
                <a:effectLst/>
                <a:latin typeface="Söhne"/>
              </a:rPr>
              <a:t>End of Flow Chart</a:t>
            </a:r>
            <a:endParaRPr lang="en-US" sz="1100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2495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6375" y="20798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 dirty="0">
                <a:solidFill>
                  <a:srgbClr val="1A2835"/>
                </a:solidFill>
              </a:rPr>
              <a:t>What is a ROC Curve?</a:t>
            </a:r>
            <a:endParaRPr sz="4820" dirty="0">
              <a:solidFill>
                <a:srgbClr val="1A2835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802250" y="30492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79650" y="152162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>
                <a:solidFill>
                  <a:srgbClr val="E57200"/>
                </a:solidFill>
              </a:rPr>
              <a:t>01.</a:t>
            </a:r>
            <a:endParaRPr sz="3220" b="0">
              <a:solidFill>
                <a:srgbClr val="E572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DB553-C779-CA42-AC5B-1DA03DE4A4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47"/>
          <a:stretch/>
        </p:blipFill>
        <p:spPr>
          <a:xfrm>
            <a:off x="3692559" y="578500"/>
            <a:ext cx="5740607" cy="456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CEC520-0585-B2CC-D6B8-3DEB0D032B64}"/>
              </a:ext>
            </a:extLst>
          </p:cNvPr>
          <p:cNvSpPr txBox="1"/>
          <p:nvPr/>
        </p:nvSpPr>
        <p:spPr>
          <a:xfrm>
            <a:off x="161836" y="379239"/>
            <a:ext cx="45318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SF Pro Text"/>
              </a:rPr>
              <a:t>Cancer Serum Biomarker Data</a:t>
            </a:r>
          </a:p>
          <a:p>
            <a:endParaRPr lang="en-US" sz="2000" b="1" i="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b="1" i="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SF Pro Text"/>
              </a:rPr>
              <a:t>Pancreatic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Cancer Antigen 199 (CA199)</a:t>
            </a:r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141 Individuals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SF Pro Text"/>
              </a:rPr>
              <a:t>90 cases</a:t>
            </a:r>
            <a:r>
              <a:rPr lang="en-US" sz="2000" dirty="0">
                <a:latin typeface="SF Pro Text"/>
              </a:rPr>
              <a:t>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ffectLst/>
                <a:latin typeface="SF Pro Text"/>
              </a:rPr>
              <a:t>51 </a:t>
            </a:r>
            <a:r>
              <a:rPr lang="en-US" sz="2000" dirty="0">
                <a:solidFill>
                  <a:schemeClr val="accent1"/>
                </a:solidFill>
                <a:latin typeface="SF Pro Text"/>
              </a:rPr>
              <a:t>c</a:t>
            </a:r>
            <a:r>
              <a:rPr lang="en-US" sz="2000" dirty="0">
                <a:solidFill>
                  <a:schemeClr val="accent1"/>
                </a:solidFill>
                <a:effectLst/>
                <a:latin typeface="SF Pro Text"/>
              </a:rPr>
              <a:t>ontrol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latin typeface="SF Pro Text"/>
            </a:endParaRPr>
          </a:p>
          <a:p>
            <a:endParaRPr lang="en-US" sz="1000" dirty="0">
              <a:solidFill>
                <a:srgbClr val="000000"/>
              </a:solidFill>
              <a:effectLst/>
              <a:latin typeface="SF Pro Text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SF Pro Text"/>
              </a:rPr>
              <a:t>Wieand</a:t>
            </a:r>
            <a:r>
              <a:rPr lang="en-US" dirty="0">
                <a:solidFill>
                  <a:srgbClr val="000000"/>
                </a:solidFill>
                <a:effectLst/>
                <a:latin typeface="SF Pro Text"/>
              </a:rPr>
              <a:t> et al. (1989) </a:t>
            </a:r>
            <a:r>
              <a:rPr lang="en-US" dirty="0" err="1">
                <a:solidFill>
                  <a:srgbClr val="000000"/>
                </a:solidFill>
                <a:effectLst/>
                <a:latin typeface="SF Pro Text"/>
              </a:rPr>
              <a:t>Biometrika</a:t>
            </a:r>
            <a:r>
              <a:rPr lang="en-US" dirty="0">
                <a:solidFill>
                  <a:srgbClr val="000000"/>
                </a:solidFill>
                <a:effectLst/>
                <a:latin typeface="SF Pro Text"/>
              </a:rPr>
              <a:t> 76(3):585-592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283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DB553-C779-CA42-AC5B-1DA03DE4A4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21"/>
          <a:stretch/>
        </p:blipFill>
        <p:spPr>
          <a:xfrm>
            <a:off x="3692561" y="741750"/>
            <a:ext cx="5740607" cy="4401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CEC520-0585-B2CC-D6B8-3DEB0D032B64}"/>
              </a:ext>
            </a:extLst>
          </p:cNvPr>
          <p:cNvSpPr txBox="1"/>
          <p:nvPr/>
        </p:nvSpPr>
        <p:spPr>
          <a:xfrm>
            <a:off x="161836" y="379239"/>
            <a:ext cx="45318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SF Pro Text"/>
              </a:rPr>
              <a:t>Cancer Serum Biomarker Data</a:t>
            </a:r>
          </a:p>
          <a:p>
            <a:endParaRPr lang="en-US" sz="2000" b="1" i="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b="1" i="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SF Pro Text"/>
              </a:rPr>
              <a:t>Pancreatic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Cancer Antigen 199 (CA199)</a:t>
            </a:r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F Pro Text"/>
              </a:rPr>
              <a:t>141 Individuals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SF Pro Text"/>
              </a:rPr>
              <a:t>90 cases</a:t>
            </a:r>
            <a:r>
              <a:rPr lang="en-US" sz="2000" dirty="0">
                <a:latin typeface="SF Pro Text"/>
              </a:rPr>
              <a:t>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effectLst/>
                <a:latin typeface="SF Pro Text"/>
              </a:rPr>
              <a:t>51 </a:t>
            </a:r>
            <a:r>
              <a:rPr lang="en-US" sz="2000" dirty="0">
                <a:solidFill>
                  <a:schemeClr val="accent1"/>
                </a:solidFill>
                <a:latin typeface="SF Pro Text"/>
              </a:rPr>
              <a:t>c</a:t>
            </a:r>
            <a:r>
              <a:rPr lang="en-US" sz="2000" dirty="0">
                <a:solidFill>
                  <a:schemeClr val="accent1"/>
                </a:solidFill>
                <a:effectLst/>
                <a:latin typeface="SF Pro Text"/>
              </a:rPr>
              <a:t>ontrol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ffectLst/>
              <a:latin typeface="SF Pro Text"/>
            </a:endParaRPr>
          </a:p>
          <a:p>
            <a:endParaRPr lang="en-US" sz="2000" dirty="0">
              <a:latin typeface="SF Pro Text"/>
            </a:endParaRPr>
          </a:p>
          <a:p>
            <a:endParaRPr lang="en-US" sz="1000" dirty="0">
              <a:solidFill>
                <a:srgbClr val="000000"/>
              </a:solidFill>
              <a:effectLst/>
              <a:latin typeface="SF Pro Text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SF Pro Text"/>
              </a:rPr>
              <a:t>Wieand</a:t>
            </a:r>
            <a:r>
              <a:rPr lang="en-US" dirty="0">
                <a:solidFill>
                  <a:srgbClr val="000000"/>
                </a:solidFill>
                <a:effectLst/>
                <a:latin typeface="SF Pro Text"/>
              </a:rPr>
              <a:t> et al. (1989) </a:t>
            </a:r>
            <a:r>
              <a:rPr lang="en-US" dirty="0" err="1">
                <a:solidFill>
                  <a:srgbClr val="000000"/>
                </a:solidFill>
                <a:effectLst/>
                <a:latin typeface="SF Pro Text"/>
              </a:rPr>
              <a:t>Biometrika</a:t>
            </a:r>
            <a:r>
              <a:rPr lang="en-US" dirty="0">
                <a:solidFill>
                  <a:srgbClr val="000000"/>
                </a:solidFill>
                <a:effectLst/>
                <a:latin typeface="SF Pro Text"/>
              </a:rPr>
              <a:t> 76(3):585-592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C80037-120B-D9D4-F52B-9FC196E8A273}"/>
              </a:ext>
            </a:extLst>
          </p:cNvPr>
          <p:cNvCxnSpPr>
            <a:cxnSpLocks/>
          </p:cNvCxnSpPr>
          <p:nvPr/>
        </p:nvCxnSpPr>
        <p:spPr>
          <a:xfrm flipH="1">
            <a:off x="6066692" y="1072662"/>
            <a:ext cx="5099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398D22-2A1C-AAB2-6890-F4BD846C29E0}"/>
              </a:ext>
            </a:extLst>
          </p:cNvPr>
          <p:cNvSpPr txBox="1"/>
          <p:nvPr/>
        </p:nvSpPr>
        <p:spPr>
          <a:xfrm>
            <a:off x="6597864" y="913560"/>
            <a:ext cx="120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= 2.75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4B97DB-3EFE-062D-A4B0-0303B7BF1692}"/>
              </a:ext>
            </a:extLst>
          </p:cNvPr>
          <p:cNvCxnSpPr>
            <a:cxnSpLocks/>
          </p:cNvCxnSpPr>
          <p:nvPr/>
        </p:nvCxnSpPr>
        <p:spPr>
          <a:xfrm flipH="1">
            <a:off x="7353701" y="2736228"/>
            <a:ext cx="674920" cy="738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79837-ED89-BD3D-A781-44FFBC70521D}"/>
              </a:ext>
            </a:extLst>
          </p:cNvPr>
          <p:cNvCxnSpPr>
            <a:cxnSpLocks/>
          </p:cNvCxnSpPr>
          <p:nvPr/>
        </p:nvCxnSpPr>
        <p:spPr>
          <a:xfrm flipH="1">
            <a:off x="6117415" y="1856040"/>
            <a:ext cx="713308" cy="578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8543A5-7F29-65CD-C9BF-BD756C55B8F6}"/>
              </a:ext>
            </a:extLst>
          </p:cNvPr>
          <p:cNvSpPr txBox="1"/>
          <p:nvPr/>
        </p:nvSpPr>
        <p:spPr>
          <a:xfrm>
            <a:off x="6204777" y="1543837"/>
            <a:ext cx="247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P(score &gt; 2.75 | Blue) = 0.33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588FA-B590-E1F6-7184-CE4336E8DF23}"/>
              </a:ext>
            </a:extLst>
          </p:cNvPr>
          <p:cNvSpPr txBox="1"/>
          <p:nvPr/>
        </p:nvSpPr>
        <p:spPr>
          <a:xfrm>
            <a:off x="6412439" y="2424998"/>
            <a:ext cx="2779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400"/>
                </a:solidFill>
              </a:rPr>
              <a:t>P(score &gt; 2.75 | Orange) = 0.63</a:t>
            </a:r>
          </a:p>
        </p:txBody>
      </p:sp>
    </p:spTree>
    <p:extLst>
      <p:ext uri="{BB962C8B-B14F-4D97-AF65-F5344CB8AC3E}">
        <p14:creationId xmlns:p14="http://schemas.microsoft.com/office/powerpoint/2010/main" val="420088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21114-3DE5-243E-8AF1-AE2257AEF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696" y="0"/>
            <a:ext cx="5740607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53750-6008-D29F-C3F4-FCFA77A4249E}"/>
              </a:ext>
            </a:extLst>
          </p:cNvPr>
          <p:cNvCxnSpPr>
            <a:cxnSpLocks/>
          </p:cNvCxnSpPr>
          <p:nvPr/>
        </p:nvCxnSpPr>
        <p:spPr>
          <a:xfrm>
            <a:off x="3914010" y="1597794"/>
            <a:ext cx="308009" cy="389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446AF2-A68C-DEEE-C7D9-FBF94C53A833}"/>
              </a:ext>
            </a:extLst>
          </p:cNvPr>
          <p:cNvSpPr txBox="1"/>
          <p:nvPr/>
        </p:nvSpPr>
        <p:spPr>
          <a:xfrm>
            <a:off x="3445844" y="1290017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=2.75</a:t>
            </a:r>
          </a:p>
        </p:txBody>
      </p:sp>
    </p:spTree>
    <p:extLst>
      <p:ext uri="{BB962C8B-B14F-4D97-AF65-F5344CB8AC3E}">
        <p14:creationId xmlns:p14="http://schemas.microsoft.com/office/powerpoint/2010/main" val="304772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EB9B0-9F66-8DF4-A0BA-CD6C7C36E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696" y="0"/>
            <a:ext cx="5740607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E7BAF-4AB7-15A2-EE0F-23E425179680}"/>
              </a:ext>
            </a:extLst>
          </p:cNvPr>
          <p:cNvSpPr txBox="1"/>
          <p:nvPr/>
        </p:nvSpPr>
        <p:spPr>
          <a:xfrm>
            <a:off x="6845339" y="790613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ROC</a:t>
            </a:r>
          </a:p>
        </p:txBody>
      </p:sp>
    </p:spTree>
    <p:extLst>
      <p:ext uri="{BB962C8B-B14F-4D97-AF65-F5344CB8AC3E}">
        <p14:creationId xmlns:p14="http://schemas.microsoft.com/office/powerpoint/2010/main" val="374356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3980B-A0EF-49C9-1123-7E438B7F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696" y="0"/>
            <a:ext cx="5740607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6A764-55DE-AF0F-85CF-5832DE9AFCA2}"/>
              </a:ext>
            </a:extLst>
          </p:cNvPr>
          <p:cNvSpPr txBox="1"/>
          <p:nvPr/>
        </p:nvSpPr>
        <p:spPr>
          <a:xfrm>
            <a:off x="6847172" y="790613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ROC</a:t>
            </a:r>
          </a:p>
          <a:p>
            <a:r>
              <a:rPr lang="en-US" dirty="0"/>
              <a:t>with smoothed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F54F0-27A2-D0E9-0766-234DD274F9F4}"/>
              </a:ext>
            </a:extLst>
          </p:cNvPr>
          <p:cNvSpPr txBox="1"/>
          <p:nvPr/>
        </p:nvSpPr>
        <p:spPr>
          <a:xfrm>
            <a:off x="6847172" y="2571750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model </a:t>
            </a:r>
          </a:p>
          <a:p>
            <a:r>
              <a:rPr lang="en-US" dirty="0"/>
              <a:t>     the smooth curve</a:t>
            </a:r>
          </a:p>
        </p:txBody>
      </p:sp>
    </p:spTree>
    <p:extLst>
      <p:ext uri="{BB962C8B-B14F-4D97-AF65-F5344CB8AC3E}">
        <p14:creationId xmlns:p14="http://schemas.microsoft.com/office/powerpoint/2010/main" val="5890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574953" y="4565000"/>
            <a:ext cx="333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1A283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solidFill>
                <a:srgbClr val="1A283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50" y="4697975"/>
            <a:ext cx="1682658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86375" y="2079825"/>
            <a:ext cx="77733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400" dirty="0">
                <a:solidFill>
                  <a:srgbClr val="1A2835"/>
                </a:solidFill>
              </a:rPr>
              <a:t>ROC Models</a:t>
            </a:r>
            <a:endParaRPr sz="4400" dirty="0">
              <a:solidFill>
                <a:srgbClr val="1A2835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 rot="10800000" flipH="1">
            <a:off x="802250" y="3049265"/>
            <a:ext cx="374400" cy="14400"/>
          </a:xfrm>
          <a:prstGeom prst="rect">
            <a:avLst/>
          </a:prstGeom>
          <a:solidFill>
            <a:srgbClr val="E57200"/>
          </a:solidFill>
          <a:ln w="19050" cap="flat" cmpd="sng">
            <a:solidFill>
              <a:srgbClr val="E57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679650" y="1521625"/>
            <a:ext cx="864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0" dirty="0">
                <a:solidFill>
                  <a:srgbClr val="E57200"/>
                </a:solidFill>
              </a:rPr>
              <a:t>02.</a:t>
            </a:r>
            <a:endParaRPr sz="3220" b="0" dirty="0">
              <a:solidFill>
                <a:srgbClr val="E57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3560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e3ef8a-6422-4f30-a28b-b1df238c3260">
      <Terms xmlns="http://schemas.microsoft.com/office/infopath/2007/PartnerControls"/>
    </lcf76f155ced4ddcb4097134ff3c332f>
    <TaxCatchAll xmlns="035046a3-0870-4de8-a2b6-ab45b558766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25B72C34C84EA90022EE591DCF03" ma:contentTypeVersion="16" ma:contentTypeDescription="Create a new document." ma:contentTypeScope="" ma:versionID="7ef3cf9c64565c3298d8f5a806b37abf">
  <xsd:schema xmlns:xsd="http://www.w3.org/2001/XMLSchema" xmlns:xs="http://www.w3.org/2001/XMLSchema" xmlns:p="http://schemas.microsoft.com/office/2006/metadata/properties" xmlns:ns2="2ce3ef8a-6422-4f30-a28b-b1df238c3260" xmlns:ns3="035046a3-0870-4de8-a2b6-ab45b5587666" targetNamespace="http://schemas.microsoft.com/office/2006/metadata/properties" ma:root="true" ma:fieldsID="bb4839265f080823ce5eb91ac8e80d9e" ns2:_="" ns3:_="">
    <xsd:import namespace="2ce3ef8a-6422-4f30-a28b-b1df238c3260"/>
    <xsd:import namespace="035046a3-0870-4de8-a2b6-ab45b55876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e3ef8a-6422-4f30-a28b-b1df238c3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046a3-0870-4de8-a2b6-ab45b5587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9d5b7ef-b3c7-4241-8c89-08974cb433eb}" ma:internalName="TaxCatchAll" ma:showField="CatchAllData" ma:web="035046a3-0870-4de8-a2b6-ab45b55876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AA38F3-9119-4E27-8A71-2791716961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BB7043-6F38-44B6-8527-5D91AD503A81}">
  <ds:schemaRefs>
    <ds:schemaRef ds:uri="http://schemas.microsoft.com/office/2006/metadata/properties"/>
    <ds:schemaRef ds:uri="http://schemas.microsoft.com/office/infopath/2007/PartnerControls"/>
    <ds:schemaRef ds:uri="2ce3ef8a-6422-4f30-a28b-b1df238c3260"/>
    <ds:schemaRef ds:uri="035046a3-0870-4de8-a2b6-ab45b5587666"/>
  </ds:schemaRefs>
</ds:datastoreItem>
</file>

<file path=customXml/itemProps3.xml><?xml version="1.0" encoding="utf-8"?>
<ds:datastoreItem xmlns:ds="http://schemas.openxmlformats.org/officeDocument/2006/customXml" ds:itemID="{8AFE7755-51B8-4F66-8E88-D69B5305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e3ef8a-6422-4f30-a28b-b1df238c3260"/>
    <ds:schemaRef ds:uri="035046a3-0870-4de8-a2b6-ab45b55876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{176E7B2C-3915-A24A-B84A-93F740580BC6}tf16401378</Template>
  <TotalTime>1935</TotalTime>
  <Words>937</Words>
  <Application>Microsoft Macintosh PowerPoint</Application>
  <PresentationFormat>On-screen Show (16:9)</PresentationFormat>
  <Paragraphs>198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Franklin Gothic</vt:lpstr>
      <vt:lpstr>Cambria Math</vt:lpstr>
      <vt:lpstr>Franklin Gothic Medium</vt:lpstr>
      <vt:lpstr>SF Pro Text</vt:lpstr>
      <vt:lpstr>Söhne</vt:lpstr>
      <vt:lpstr>SDS UVA Slide Deck</vt:lpstr>
      <vt:lpstr>ROC Curve Estimation and Fitting Algorithms</vt:lpstr>
      <vt:lpstr>What is a ROC Curve?</vt:lpstr>
      <vt:lpstr>What is a ROC Curve?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 Models</vt:lpstr>
      <vt:lpstr>ROC Models</vt:lpstr>
      <vt:lpstr>PowerPoint Presentation</vt:lpstr>
      <vt:lpstr>ROC Models:  Bi-normal model</vt:lpstr>
      <vt:lpstr>Fitting Algorithms</vt:lpstr>
      <vt:lpstr>Fitting Algorithms</vt:lpstr>
      <vt:lpstr>Final Thoughts</vt:lpstr>
      <vt:lpstr>PowerPoint Presentation</vt:lpstr>
      <vt:lpstr>PowerPoint Presentation</vt:lpstr>
      <vt:lpstr>Questions?</vt:lpstr>
      <vt:lpstr>PowerPoint Presentation</vt:lpstr>
      <vt:lpstr>Complexity of ROC Models</vt:lpstr>
      <vt:lpstr>PowerPoint Presentation</vt:lpstr>
      <vt:lpstr>PowerPoint Presentation</vt:lpstr>
      <vt:lpstr>PowerPoint Presentation</vt:lpstr>
      <vt:lpstr>ROC Models:  Bi-normal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Baskerville, Kylen (rke5bu)</dc:creator>
  <cp:lastModifiedBy>Smith, Gia N (nqj5zk)</cp:lastModifiedBy>
  <cp:revision>15</cp:revision>
  <dcterms:modified xsi:type="dcterms:W3CDTF">2024-01-08T06:15:04Z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0x0101001C7525B72C34C84EA90022EE591DCF03</vt:lpwstr>
  </property>
</Properties>
</file>